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2524" autoAdjust="0"/>
  </p:normalViewPr>
  <p:slideViewPr>
    <p:cSldViewPr>
      <p:cViewPr varScale="1">
        <p:scale>
          <a:sx n="69" d="100"/>
          <a:sy n="69" d="100"/>
        </p:scale>
        <p:origin x="-11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B425FB8A-5609-43B8-BCE3-93DB51CFFAE6}" type="datetimeFigureOut">
              <a:rPr lang="en-US"/>
              <a:pPr>
                <a:defRPr/>
              </a:pPr>
              <a:t>10/28/2010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0F48DB3-1021-4E61-B889-112B28DFF9D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49C04E-E4B5-482C-9EBE-B54A2198ECA1}" type="slidenum">
              <a:rPr lang="en-US"/>
              <a:pPr fontAlgn="base">
                <a:spcBef>
                  <a:spcPct val="0"/>
                </a:spcBef>
                <a:spcAft>
                  <a:spcPct val="0"/>
                </a:spcAft>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Students at this point would have completed the DO NOW, so they should be able to answer the question based on their readings. Ask for volunteers or conduct a cold-call. Type in their responses. Save each classes individual work. The following points should be highlighted…</a:t>
            </a:r>
          </a:p>
          <a:p>
            <a:pPr fontAlgn="auto">
              <a:spcBef>
                <a:spcPts val="0"/>
              </a:spcBef>
              <a:spcAft>
                <a:spcPts val="0"/>
              </a:spcAft>
              <a:defRPr/>
            </a:pPr>
            <a:endParaRPr lang="en-US" dirty="0" smtClean="0"/>
          </a:p>
          <a:p>
            <a:pPr marL="228600" indent="-228600" fontAlgn="auto">
              <a:spcBef>
                <a:spcPts val="0"/>
              </a:spcBef>
              <a:spcAft>
                <a:spcPts val="0"/>
              </a:spcAft>
              <a:buFont typeface="+mj-lt"/>
              <a:buAutoNum type="arabicPeriod"/>
              <a:defRPr/>
            </a:pPr>
            <a:r>
              <a:rPr lang="en-US" dirty="0" smtClean="0"/>
              <a:t>A good thesis statement declares what you believe and what you intend to prove.</a:t>
            </a:r>
          </a:p>
          <a:p>
            <a:pPr marL="228600" indent="-228600" fontAlgn="auto">
              <a:spcBef>
                <a:spcPts val="0"/>
              </a:spcBef>
              <a:spcAft>
                <a:spcPts val="0"/>
              </a:spcAft>
              <a:buFont typeface="+mj-lt"/>
              <a:buAutoNum type="arabicPeriod"/>
              <a:defRPr/>
            </a:pPr>
            <a:r>
              <a:rPr lang="en-US" dirty="0" smtClean="0"/>
              <a:t>It will help you focus your search for information.</a:t>
            </a:r>
          </a:p>
          <a:p>
            <a:pPr marL="228600" indent="-228600" fontAlgn="auto">
              <a:spcBef>
                <a:spcPts val="0"/>
              </a:spcBef>
              <a:spcAft>
                <a:spcPts val="0"/>
              </a:spcAft>
              <a:buFont typeface="+mj-lt"/>
              <a:buAutoNum type="arabicPeriod"/>
              <a:defRPr/>
            </a:pPr>
            <a:r>
              <a:rPr lang="en-US" dirty="0" smtClean="0"/>
              <a:t>Each point you make in your project should support your thesis.</a:t>
            </a:r>
          </a:p>
          <a:p>
            <a:pPr marL="228600" indent="-228600" fontAlgn="auto">
              <a:spcBef>
                <a:spcPts val="0"/>
              </a:spcBef>
              <a:spcAft>
                <a:spcPts val="0"/>
              </a:spcAft>
              <a:buFont typeface="+mj-lt"/>
              <a:buAutoNum type="arabicPeriod"/>
              <a:defRPr/>
            </a:pPr>
            <a:r>
              <a:rPr lang="en-US" dirty="0" smtClean="0"/>
              <a:t>A thesis is usually “work in progress”.</a:t>
            </a:r>
          </a:p>
          <a:p>
            <a:pPr marL="228600" indent="-228600" fontAlgn="auto">
              <a:spcBef>
                <a:spcPts val="0"/>
              </a:spcBef>
              <a:spcAft>
                <a:spcPts val="0"/>
              </a:spcAft>
              <a:buFont typeface="+mj-lt"/>
              <a:buAutoNum type="arabicPeriod"/>
              <a:defRPr/>
            </a:pPr>
            <a:r>
              <a:rPr lang="en-US" dirty="0" smtClean="0"/>
              <a:t>It is typically located at the end of your opening paragraph.</a:t>
            </a:r>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DDFF0B-127A-4C87-9925-B59BFA2A5094}"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Think-Pair-Share Activity</a:t>
            </a:r>
          </a:p>
          <a:p>
            <a:pPr fontAlgn="auto">
              <a:spcBef>
                <a:spcPts val="0"/>
              </a:spcBef>
              <a:spcAft>
                <a:spcPts val="0"/>
              </a:spcAft>
              <a:defRPr/>
            </a:pPr>
            <a:endParaRPr lang="en-US" dirty="0" smtClean="0"/>
          </a:p>
          <a:p>
            <a:pPr marL="228600" indent="-228600" fontAlgn="auto">
              <a:spcBef>
                <a:spcPts val="0"/>
              </a:spcBef>
              <a:spcAft>
                <a:spcPts val="0"/>
              </a:spcAft>
              <a:buFont typeface="+mj-lt"/>
              <a:buAutoNum type="arabicPeriod"/>
              <a:defRPr/>
            </a:pPr>
            <a:r>
              <a:rPr lang="en-US" dirty="0" smtClean="0"/>
              <a:t>Instruct students to individually and silently read the section entitled “What are the attributes of a good thesis?”</a:t>
            </a:r>
          </a:p>
          <a:p>
            <a:pPr marL="228600" indent="-228600" fontAlgn="auto">
              <a:spcBef>
                <a:spcPts val="0"/>
              </a:spcBef>
              <a:spcAft>
                <a:spcPts val="0"/>
              </a:spcAft>
              <a:buFont typeface="+mj-lt"/>
              <a:buAutoNum type="arabicPeriod"/>
              <a:defRPr/>
            </a:pPr>
            <a:endParaRPr lang="en-US" dirty="0" smtClean="0"/>
          </a:p>
          <a:p>
            <a:pPr marL="228600" indent="-228600" fontAlgn="auto">
              <a:spcBef>
                <a:spcPts val="0"/>
              </a:spcBef>
              <a:spcAft>
                <a:spcPts val="0"/>
              </a:spcAft>
              <a:buFont typeface="+mj-lt"/>
              <a:buAutoNum type="arabicPeriod"/>
              <a:defRPr/>
            </a:pPr>
            <a:r>
              <a:rPr lang="en-US" dirty="0" smtClean="0"/>
              <a:t>Instruct students to select an elbow partner.  </a:t>
            </a:r>
          </a:p>
          <a:p>
            <a:pPr marL="228600" indent="-228600" fontAlgn="auto">
              <a:spcBef>
                <a:spcPts val="0"/>
              </a:spcBef>
              <a:spcAft>
                <a:spcPts val="0"/>
              </a:spcAft>
              <a:buFont typeface="+mj-lt"/>
              <a:buAutoNum type="arabicPeriod"/>
              <a:defRPr/>
            </a:pPr>
            <a:endParaRPr lang="en-US" dirty="0" smtClean="0"/>
          </a:p>
          <a:p>
            <a:pPr marL="228600" indent="-228600" fontAlgn="auto">
              <a:spcBef>
                <a:spcPts val="0"/>
              </a:spcBef>
              <a:spcAft>
                <a:spcPts val="0"/>
              </a:spcAft>
              <a:buFont typeface="+mj-lt"/>
              <a:buAutoNum type="arabicPeriod"/>
              <a:defRPr/>
            </a:pPr>
            <a:r>
              <a:rPr lang="en-US" dirty="0" smtClean="0"/>
              <a:t>Give them two minutes to discuss what they read.</a:t>
            </a:r>
          </a:p>
          <a:p>
            <a:pPr marL="228600" indent="-228600" fontAlgn="auto">
              <a:spcBef>
                <a:spcPts val="0"/>
              </a:spcBef>
              <a:spcAft>
                <a:spcPts val="0"/>
              </a:spcAft>
              <a:buFont typeface="+mj-lt"/>
              <a:buAutoNum type="arabicPeriod"/>
              <a:defRPr/>
            </a:pPr>
            <a:endParaRPr lang="en-US" dirty="0" smtClean="0"/>
          </a:p>
          <a:p>
            <a:pPr marL="228600" indent="-228600" fontAlgn="auto">
              <a:spcBef>
                <a:spcPts val="0"/>
              </a:spcBef>
              <a:spcAft>
                <a:spcPts val="0"/>
              </a:spcAft>
              <a:buFont typeface="+mj-lt"/>
              <a:buAutoNum type="arabicPeriod"/>
              <a:defRPr/>
            </a:pPr>
            <a:r>
              <a:rPr lang="en-US" dirty="0" smtClean="0"/>
              <a:t>Share out in class. Pick on volunteers or cold call.</a:t>
            </a:r>
          </a:p>
          <a:p>
            <a:pPr fontAlgn="auto">
              <a:spcBef>
                <a:spcPts val="0"/>
              </a:spcBef>
              <a:spcAft>
                <a:spcPts val="0"/>
              </a:spcAft>
              <a:defRPr/>
            </a:pPr>
            <a:endParaRPr lang="en-US" dirty="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852DA92-94D5-41DE-9DD6-07B0C671B890}"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Go over this part as a class. </a:t>
            </a:r>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9F9C611-1F6C-4737-9BD7-982E43CC43A8}"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Instruct students to read silently to themselves for about 5 minutes. When the 5 minutes is up then move on to the following slide.</a:t>
            </a:r>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66AE5-6DB8-40C3-BDE9-24D9A707C6CF}"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Go over these statements as a class one by one. Ask them whether the statements satisfy any of the following criteria….</a:t>
            </a:r>
          </a:p>
          <a:p>
            <a:pPr>
              <a:spcBef>
                <a:spcPct val="0"/>
              </a:spcBef>
            </a:pPr>
            <a:endParaRPr lang="en-US" smtClean="0"/>
          </a:p>
          <a:p>
            <a:pPr>
              <a:spcBef>
                <a:spcPct val="0"/>
              </a:spcBef>
              <a:buFontTx/>
              <a:buChar char="•"/>
            </a:pPr>
            <a:r>
              <a:rPr lang="en-US" smtClean="0"/>
              <a:t>Take a stand</a:t>
            </a:r>
          </a:p>
          <a:p>
            <a:pPr>
              <a:spcBef>
                <a:spcPct val="0"/>
              </a:spcBef>
              <a:buFontTx/>
              <a:buChar char="•"/>
            </a:pPr>
            <a:r>
              <a:rPr lang="en-US" smtClean="0"/>
              <a:t>Specific and focused</a:t>
            </a:r>
          </a:p>
          <a:p>
            <a:pPr>
              <a:spcBef>
                <a:spcPct val="0"/>
              </a:spcBef>
              <a:buFontTx/>
              <a:buChar char="•"/>
            </a:pPr>
            <a:r>
              <a:rPr lang="en-US" smtClean="0"/>
              <a:t>Asserts conclusion based on evidence</a:t>
            </a:r>
          </a:p>
          <a:p>
            <a:pPr>
              <a:spcBef>
                <a:spcPct val="0"/>
              </a:spcBef>
              <a:buFontTx/>
              <a:buChar char="•"/>
            </a:pPr>
            <a:r>
              <a:rPr lang="en-US" smtClean="0"/>
              <a:t>Is not obvious i.e. Passes the “so what” or “who cares” tests</a:t>
            </a:r>
          </a:p>
          <a:p>
            <a:pPr>
              <a:spcBef>
                <a:spcPct val="0"/>
              </a:spcBef>
              <a:buFontTx/>
              <a:buChar char="•"/>
            </a:pPr>
            <a:r>
              <a:rPr lang="en-US" smtClean="0"/>
              <a:t>Inspire people to ask how or why- elicit strong emotions from people</a:t>
            </a:r>
          </a:p>
          <a:p>
            <a:pPr>
              <a:spcBef>
                <a:spcPct val="0"/>
              </a:spcBef>
              <a:buFontTx/>
              <a:buChar char="•"/>
            </a:pPr>
            <a:endParaRPr lang="en-US" smtClean="0"/>
          </a:p>
          <a:p>
            <a:pPr>
              <a:spcBef>
                <a:spcPct val="0"/>
              </a:spcBef>
            </a:pPr>
            <a:r>
              <a:rPr lang="en-US" smtClean="0"/>
              <a:t>Can they pick the best as a class? </a:t>
            </a:r>
          </a:p>
          <a:p>
            <a:pPr>
              <a:spcBef>
                <a:spcPct val="0"/>
              </a:spcBef>
            </a:pPr>
            <a:endParaRPr lang="en-US" smtClean="0"/>
          </a:p>
          <a:p>
            <a:pPr>
              <a:spcBef>
                <a:spcPct val="0"/>
              </a:spcBef>
            </a:pPr>
            <a:endParaRPr lang="en-US"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5EDCD7-CDAB-4135-A745-A0D372AB0C12}"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Distribute handouts pages 8-9. </a:t>
            </a:r>
          </a:p>
          <a:p>
            <a:pPr>
              <a:spcBef>
                <a:spcPct val="0"/>
              </a:spcBef>
            </a:pPr>
            <a:endParaRPr lang="en-US" smtClean="0"/>
          </a:p>
          <a:p>
            <a:pPr>
              <a:spcBef>
                <a:spcPct val="0"/>
              </a:spcBef>
            </a:pPr>
            <a:r>
              <a:rPr lang="en-US" smtClean="0"/>
              <a:t>Have them partner up with their elbow/assigned partner.</a:t>
            </a:r>
          </a:p>
          <a:p>
            <a:pPr>
              <a:spcBef>
                <a:spcPct val="0"/>
              </a:spcBef>
            </a:pPr>
            <a:r>
              <a:rPr lang="en-US" smtClean="0"/>
              <a:t>Explain that they will have the remainder of the class to come up with a topic and develop a working thesis based on what they learned in class today. Explain that they may have to present to the class. </a:t>
            </a:r>
          </a:p>
          <a:p>
            <a:pPr>
              <a:spcBef>
                <a:spcPct val="0"/>
              </a:spcBef>
            </a:pPr>
            <a:endParaRPr lang="en-US" smtClean="0"/>
          </a:p>
          <a:p>
            <a:pPr>
              <a:spcBef>
                <a:spcPct val="0"/>
              </a:spcBef>
            </a:pPr>
            <a:r>
              <a:rPr lang="en-US" smtClean="0"/>
              <a:t>Depending on the time and their teacher they will either have to submit by the end of the period or finish for homework. </a:t>
            </a: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88FDCD-FBC5-4F9E-B144-3B6503AF0151}"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BAF7439-7ADF-4023-A8F4-B6B0785887F4}" type="slidenum">
              <a:rPr lang="en-US"/>
              <a:pPr fontAlgn="base">
                <a:spcBef>
                  <a:spcPct val="0"/>
                </a:spcBef>
                <a:spcAft>
                  <a:spcPct val="0"/>
                </a:spcAft>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396FCE69-72BD-4F23-B891-77E2316FBE5B}" type="datetimeFigureOut">
              <a:rPr lang="en-US"/>
              <a:pPr>
                <a:defRPr/>
              </a:pPr>
              <a:t>10/28/2010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D564F82-E843-4224-89CC-96C1842E73D1}" type="slidenum">
              <a:rPr lang="en-US"/>
              <a:pPr>
                <a:defRPr/>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8F67512-26CD-4FD7-810F-5C3184CFE634}" type="datetimeFigureOut">
              <a:rPr lang="en-US"/>
              <a:pPr>
                <a:defRPr/>
              </a:pPr>
              <a:t>10/28/2010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85F0261-C836-408E-B540-A7E43414ABFC}" type="slidenum">
              <a:rPr lang="en-US"/>
              <a:pPr>
                <a:defRPr/>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BAD2E09-C26D-440F-A72C-0F878C06921F}" type="datetimeFigureOut">
              <a:rPr lang="en-US"/>
              <a:pPr>
                <a:defRPr/>
              </a:pPr>
              <a:t>10/28/2010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81BDE2C-0AB0-4C75-A6C0-D60F16D5FAD4}" type="slidenum">
              <a:rPr lang="en-US"/>
              <a:pPr>
                <a:defRPr/>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FCD2591-0A21-4555-8EFE-375BC58BFED4}" type="datetimeFigureOut">
              <a:rPr lang="en-US"/>
              <a:pPr>
                <a:defRPr/>
              </a:pPr>
              <a:t>10/28/2010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43FE8CB-20D7-4020-B675-C8E7B78FBE01}" type="slidenum">
              <a:rPr lang="en-US"/>
              <a:pPr>
                <a:defRPr/>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678B921-91B9-46F9-AEED-908C1303F880}" type="datetimeFigureOut">
              <a:rPr lang="en-US"/>
              <a:pPr>
                <a:defRPr/>
              </a:pPr>
              <a:t>10/28/2010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B72183-D5BE-467E-B939-DA6B90C3E0B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F971971D-5636-4097-B7FE-9E2C32729D36}" type="datetimeFigureOut">
              <a:rPr lang="en-US"/>
              <a:pPr>
                <a:defRPr/>
              </a:pPr>
              <a:t>10/28/2010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04BF47C-B6CA-431D-9417-3840D06F2D6A}" type="slidenum">
              <a:rPr lang="en-US"/>
              <a:pPr>
                <a:defRPr/>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F55AE32B-D5D3-4B08-83DA-DCE5E0F53E84}" type="datetimeFigureOut">
              <a:rPr lang="en-US"/>
              <a:pPr>
                <a:defRPr/>
              </a:pPr>
              <a:t>10/28/2010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04978B81-86A9-4E28-98FB-A0B917A753EF}" type="slidenum">
              <a:rPr lang="en-US"/>
              <a:pPr>
                <a:defRPr/>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08B39326-BA59-4C99-902C-F8108C57F7AD}" type="datetimeFigureOut">
              <a:rPr lang="en-US"/>
              <a:pPr>
                <a:defRPr/>
              </a:pPr>
              <a:t>10/28/2010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C6086352-28B2-46D8-8002-086280910C26}" type="slidenum">
              <a:rPr lang="en-US"/>
              <a:pPr>
                <a:defRPr/>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3F552A7-96CC-4C9C-AA5A-861F5749C947}" type="datetimeFigureOut">
              <a:rPr lang="en-US"/>
              <a:pPr>
                <a:defRPr/>
              </a:pPr>
              <a:t>10/28/2010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5977D9D7-FCE2-4F85-8EB2-65D4058DCA41}" type="slidenum">
              <a:rPr lang="en-US"/>
              <a:pPr>
                <a:defRPr/>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664729CF-BB39-4005-BB78-616D138BF2E3}" type="datetimeFigureOut">
              <a:rPr lang="en-US"/>
              <a:pPr>
                <a:defRPr/>
              </a:pPr>
              <a:t>10/28/2010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D425382-9E82-4447-84C6-65DFD4DE3BC1}" type="slidenum">
              <a:rPr lang="en-US"/>
              <a:pPr>
                <a:defRPr/>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17DE5CAB-2D4E-47B0-85AE-FCDC9FB682CD}" type="datetimeFigureOut">
              <a:rPr lang="en-US"/>
              <a:pPr>
                <a:defRPr/>
              </a:pPr>
              <a:t>10/28/2010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5FEFC231-21FA-4758-B1D4-B608F7E4EFCE}" type="slidenum">
              <a:rPr lang="en-US"/>
              <a:pPr>
                <a:defRPr/>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65D2CE94-ACCC-444D-A445-7C443A273519}" type="datetimeFigureOut">
              <a:rPr lang="en-US"/>
              <a:pPr>
                <a:defRPr/>
              </a:pPr>
              <a:t>10/28/2010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9C296B9E-330A-4F93-87C5-4C9F6945ACB5}"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72"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ransition spd="med"/>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pitchFamily="34" charset="0"/>
        </a:defRPr>
      </a:lvl2pPr>
      <a:lvl3pPr algn="ctr" rtl="0" fontAlgn="base">
        <a:spcBef>
          <a:spcPct val="0"/>
        </a:spcBef>
        <a:spcAft>
          <a:spcPct val="0"/>
        </a:spcAft>
        <a:defRPr sz="4100" b="1">
          <a:solidFill>
            <a:schemeClr val="tx1"/>
          </a:solidFill>
          <a:latin typeface="Lucida Sans" pitchFamily="34" charset="0"/>
        </a:defRPr>
      </a:lvl3pPr>
      <a:lvl4pPr algn="ctr" rtl="0" fontAlgn="base">
        <a:spcBef>
          <a:spcPct val="0"/>
        </a:spcBef>
        <a:spcAft>
          <a:spcPct val="0"/>
        </a:spcAft>
        <a:defRPr sz="4100" b="1">
          <a:solidFill>
            <a:schemeClr val="tx1"/>
          </a:solidFill>
          <a:latin typeface="Lucida Sans" pitchFamily="34" charset="0"/>
        </a:defRPr>
      </a:lvl4pPr>
      <a:lvl5pPr algn="ctr" rtl="0" fontAlgn="base">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hipublib.org/cplbooksmovies/research/database_atoz.php"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fontAlgn="auto">
              <a:spcAft>
                <a:spcPts val="0"/>
              </a:spcAft>
              <a:defRPr/>
            </a:pPr>
            <a:r>
              <a:rPr lang="en-US" dirty="0" smtClean="0"/>
              <a:t>Thesis 101</a:t>
            </a:r>
            <a:endParaRPr lang="en-US" dirty="0"/>
          </a:p>
        </p:txBody>
      </p:sp>
      <p:sp>
        <p:nvSpPr>
          <p:cNvPr id="14338" name="Text Placeholder 4"/>
          <p:cNvSpPr>
            <a:spLocks noGrp="1"/>
          </p:cNvSpPr>
          <p:nvPr>
            <p:ph type="subTitle" idx="1"/>
          </p:nvPr>
        </p:nvSpPr>
        <p:spPr>
          <a:xfrm>
            <a:off x="1371600" y="3332163"/>
            <a:ext cx="6400800" cy="1752600"/>
          </a:xfrm>
        </p:spPr>
        <p:txBody>
          <a:bodyPr/>
          <a:lstStyle/>
          <a:p>
            <a:r>
              <a:rPr lang="en-US" smtClean="0"/>
              <a:t>Mrs. Cortez-Tafolla</a:t>
            </a:r>
          </a:p>
          <a:p>
            <a:r>
              <a:rPr lang="en-US" smtClean="0"/>
              <a:t>&amp; </a:t>
            </a:r>
          </a:p>
          <a:p>
            <a:r>
              <a:rPr lang="en-US" smtClean="0"/>
              <a:t>Mr. Carey</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What is a Thesis?</a:t>
            </a:r>
            <a:endParaRPr lang="en-US" dirty="0"/>
          </a:p>
        </p:txBody>
      </p:sp>
      <p:sp>
        <p:nvSpPr>
          <p:cNvPr id="16386" name="Content Placeholder 2"/>
          <p:cNvSpPr>
            <a:spLocks noGrp="1"/>
          </p:cNvSpPr>
          <p:nvPr>
            <p:ph idx="1"/>
          </p:nvPr>
        </p:nvSpPr>
        <p:spPr/>
        <p:txBody>
          <a:bodyPr/>
          <a:lstStyle/>
          <a:p>
            <a:endParaRPr lang="en-US"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Good </a:t>
            </a:r>
            <a:r>
              <a:rPr lang="en-US" dirty="0"/>
              <a:t>t</a:t>
            </a:r>
            <a:r>
              <a:rPr lang="en-US" dirty="0" smtClean="0"/>
              <a:t>hesis attributes</a:t>
            </a:r>
            <a:endParaRPr lang="en-US" dirty="0"/>
          </a:p>
        </p:txBody>
      </p:sp>
      <p:sp>
        <p:nvSpPr>
          <p:cNvPr id="3" name="Content Placeholder 2"/>
          <p:cNvSpPr>
            <a:spLocks noGrp="1"/>
          </p:cNvSpPr>
          <p:nvPr>
            <p:ph idx="1"/>
          </p:nvPr>
        </p:nvSpPr>
        <p:spPr/>
        <p:txBody>
          <a:bodyPr/>
          <a:lstStyle/>
          <a:p>
            <a:r>
              <a:rPr lang="en-US" smtClean="0"/>
              <a:t>Arguable </a:t>
            </a:r>
          </a:p>
          <a:p>
            <a:r>
              <a:rPr lang="en-US" smtClean="0"/>
              <a:t>Takes a stand</a:t>
            </a:r>
          </a:p>
          <a:p>
            <a:r>
              <a:rPr lang="en-US" smtClean="0"/>
              <a:t>Justifiable</a:t>
            </a:r>
          </a:p>
          <a:p>
            <a:r>
              <a:rPr lang="en-US" smtClean="0"/>
              <a:t>Not too broad or narrow</a:t>
            </a:r>
          </a:p>
          <a:p>
            <a:r>
              <a:rPr lang="en-US" smtClean="0"/>
              <a:t>Focused</a:t>
            </a:r>
          </a:p>
          <a:p>
            <a:r>
              <a:rPr lang="en-US" smtClean="0"/>
              <a:t>Not general</a:t>
            </a:r>
          </a:p>
          <a:p>
            <a:r>
              <a:rPr lang="en-US" smtClean="0"/>
              <a:t>Based on evidence</a:t>
            </a:r>
          </a:p>
          <a:p>
            <a:r>
              <a:rPr lang="en-US" smtClean="0"/>
              <a:t>Passes the “who cares” test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From research to thesis</a:t>
            </a:r>
            <a:endParaRPr lang="en-US" dirty="0"/>
          </a:p>
        </p:txBody>
      </p:sp>
      <p:sp>
        <p:nvSpPr>
          <p:cNvPr id="3" name="Content Placeholder 2"/>
          <p:cNvSpPr>
            <a:spLocks noGrp="1"/>
          </p:cNvSpPr>
          <p:nvPr>
            <p:ph idx="1"/>
          </p:nvPr>
        </p:nvSpPr>
        <p:spPr/>
        <p:txBody>
          <a:bodyPr/>
          <a:lstStyle/>
          <a:p>
            <a:r>
              <a:rPr lang="en-US" smtClean="0"/>
              <a:t>Look for interesting topics</a:t>
            </a:r>
          </a:p>
          <a:p>
            <a:r>
              <a:rPr lang="en-US" smtClean="0"/>
              <a:t>Look for hidden meanings</a:t>
            </a:r>
          </a:p>
          <a:p>
            <a:r>
              <a:rPr lang="en-US" smtClean="0"/>
              <a:t>Don’t be afraid to choose controversial topics</a:t>
            </a:r>
          </a:p>
          <a:p>
            <a:pPr>
              <a:buFont typeface="Wingdings 2" pitchFamily="18" charset="2"/>
              <a:buNone/>
            </a:pPr>
            <a:endParaRPr lang="en-US" smtClean="0"/>
          </a:p>
          <a:p>
            <a:pPr>
              <a:buFont typeface="Wingdings 2" pitchFamily="18" charset="2"/>
              <a:buNone/>
            </a:pPr>
            <a:r>
              <a:rPr lang="en-US" smtClean="0"/>
              <a:t>Ask yourself whether the topic…</a:t>
            </a:r>
          </a:p>
          <a:p>
            <a:pPr>
              <a:buFont typeface="Wingdings 2" pitchFamily="18" charset="2"/>
              <a:buNone/>
            </a:pPr>
            <a:r>
              <a:rPr lang="en-US" smtClean="0"/>
              <a:t>		surprises you</a:t>
            </a:r>
          </a:p>
          <a:p>
            <a:pPr>
              <a:buFont typeface="Wingdings 2" pitchFamily="18" charset="2"/>
              <a:buNone/>
            </a:pPr>
            <a:r>
              <a:rPr lang="en-US" smtClean="0"/>
              <a:t>			makes you ask why</a:t>
            </a:r>
          </a:p>
          <a:p>
            <a:pPr algn="ctr">
              <a:buFont typeface="Wingdings 2" pitchFamily="18" charset="2"/>
              <a:buNone/>
            </a:pPr>
            <a:r>
              <a:rPr lang="en-US" smtClean="0"/>
              <a:t>			makes you want to take a stance</a:t>
            </a:r>
          </a:p>
          <a:p>
            <a:pPr>
              <a:buFont typeface="Wingdings 2" pitchFamily="18" charset="2"/>
              <a:buNone/>
            </a:pPr>
            <a:r>
              <a:rPr lang="en-US" smtClean="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Read the following sections silently</a:t>
            </a:r>
            <a:endParaRPr lang="en-US" dirty="0"/>
          </a:p>
        </p:txBody>
      </p:sp>
      <p:sp>
        <p:nvSpPr>
          <p:cNvPr id="3" name="Content Placeholder 2"/>
          <p:cNvSpPr>
            <a:spLocks noGrp="1"/>
          </p:cNvSpPr>
          <p:nvPr>
            <p:ph idx="1"/>
          </p:nvPr>
        </p:nvSpPr>
        <p:spPr/>
        <p:txBody>
          <a:bodyPr/>
          <a:lstStyle/>
          <a:p>
            <a:r>
              <a:rPr lang="en-US" smtClean="0"/>
              <a:t>Here is an example of developing a thesis</a:t>
            </a:r>
          </a:p>
          <a:p>
            <a:pPr algn="ctr">
              <a:buFont typeface="Wingdings 2" pitchFamily="18" charset="2"/>
              <a:buNone/>
            </a:pPr>
            <a:endParaRPr lang="en-US" smtClean="0"/>
          </a:p>
          <a:p>
            <a:pPr algn="ctr">
              <a:buFont typeface="Wingdings 2" pitchFamily="18" charset="2"/>
              <a:buNone/>
            </a:pPr>
            <a:r>
              <a:rPr lang="en-US" smtClean="0"/>
              <a:t>And</a:t>
            </a:r>
          </a:p>
          <a:p>
            <a:pPr algn="ctr">
              <a:buFont typeface="Wingdings 2" pitchFamily="18" charset="2"/>
              <a:buNone/>
            </a:pPr>
            <a:endParaRPr lang="en-US" smtClean="0"/>
          </a:p>
          <a:p>
            <a:r>
              <a:rPr lang="en-US" smtClean="0"/>
              <a:t>Create a list of questions to guide your research</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Let’s play!</a:t>
            </a:r>
            <a:endParaRPr lang="en-US" dirty="0"/>
          </a:p>
        </p:txBody>
      </p:sp>
      <p:sp>
        <p:nvSpPr>
          <p:cNvPr id="3" name="Content Placeholder 2"/>
          <p:cNvSpPr>
            <a:spLocks noGrp="1"/>
          </p:cNvSpPr>
          <p:nvPr>
            <p:ph idx="1"/>
          </p:nvPr>
        </p:nvSpPr>
        <p:spPr/>
        <p:txBody>
          <a:bodyPr/>
          <a:lstStyle/>
          <a:p>
            <a:r>
              <a:rPr lang="en-US" smtClean="0"/>
              <a:t>All men are chauvinists</a:t>
            </a:r>
          </a:p>
          <a:p>
            <a:pPr>
              <a:buFont typeface="Wingdings 2" pitchFamily="18" charset="2"/>
              <a:buNone/>
            </a:pPr>
            <a:endParaRPr lang="en-US" smtClean="0"/>
          </a:p>
          <a:p>
            <a:r>
              <a:rPr lang="en-US" smtClean="0"/>
              <a:t>Steroid abuse negatively affects sports</a:t>
            </a:r>
          </a:p>
          <a:p>
            <a:pPr>
              <a:buFont typeface="Wingdings 2" pitchFamily="18" charset="2"/>
              <a:buNone/>
            </a:pPr>
            <a:endParaRPr lang="en-US" smtClean="0"/>
          </a:p>
          <a:p>
            <a:r>
              <a:rPr lang="en-US" smtClean="0"/>
              <a:t>Hip-hop is the best thing that has happened to music in twenty years</a:t>
            </a:r>
          </a:p>
          <a:p>
            <a:pPr>
              <a:buFont typeface="Wingdings 2" pitchFamily="18" charset="2"/>
              <a:buNone/>
            </a:pPr>
            <a:endParaRPr lang="en-US" smtClean="0"/>
          </a:p>
          <a:p>
            <a:r>
              <a:rPr lang="en-US" smtClean="0"/>
              <a:t>Many people object to today’s violent horror movies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From topic to thesis</a:t>
            </a:r>
            <a:endParaRPr lang="en-US" dirty="0"/>
          </a:p>
        </p:txBody>
      </p:sp>
      <p:sp>
        <p:nvSpPr>
          <p:cNvPr id="3" name="Content Placeholder 2"/>
          <p:cNvSpPr>
            <a:spLocks noGrp="1"/>
          </p:cNvSpPr>
          <p:nvPr>
            <p:ph idx="1"/>
          </p:nvPr>
        </p:nvSpPr>
        <p:spPr/>
        <p:txBody>
          <a:bodyPr>
            <a:normAutofit/>
          </a:bodyPr>
          <a:lstStyle/>
          <a:p>
            <a:pPr marL="548640" indent="-411480" fontAlgn="auto">
              <a:spcAft>
                <a:spcPts val="0"/>
              </a:spcAft>
              <a:buClr>
                <a:schemeClr val="tx1">
                  <a:shade val="95000"/>
                </a:schemeClr>
              </a:buClr>
              <a:buFont typeface="Wingdings 2"/>
              <a:buChar char=""/>
              <a:defRPr/>
            </a:pPr>
            <a:r>
              <a:rPr lang="en-US" dirty="0" smtClean="0"/>
              <a:t>You and a partner will have the rest of the period to come up with a </a:t>
            </a:r>
            <a:r>
              <a:rPr lang="en-US" smtClean="0"/>
              <a:t>topic and </a:t>
            </a:r>
            <a:r>
              <a:rPr lang="en-US" dirty="0" smtClean="0"/>
              <a:t>develop a working thesis that you will present in class.</a:t>
            </a:r>
          </a:p>
          <a:p>
            <a:pPr marL="548640" indent="-411480" algn="ctr" fontAlgn="auto">
              <a:spcAft>
                <a:spcPts val="0"/>
              </a:spcAft>
              <a:buClr>
                <a:schemeClr val="tx1">
                  <a:shade val="95000"/>
                </a:schemeClr>
              </a:buClr>
              <a:buFont typeface="Wingdings 2"/>
              <a:buNone/>
              <a:defRPr/>
            </a:pPr>
            <a:endParaRPr lang="en-US" dirty="0" smtClean="0"/>
          </a:p>
          <a:p>
            <a:pPr marL="548640" indent="-411480" algn="ctr" fontAlgn="auto">
              <a:spcAft>
                <a:spcPts val="0"/>
              </a:spcAft>
              <a:buClr>
                <a:schemeClr val="tx1">
                  <a:shade val="95000"/>
                </a:schemeClr>
              </a:buClr>
              <a:buFont typeface="Wingdings 2"/>
              <a:buNone/>
              <a:defRPr/>
            </a:pPr>
            <a:r>
              <a:rPr lang="en-US" dirty="0" smtClean="0"/>
              <a:t>4 STEPS</a:t>
            </a:r>
          </a:p>
          <a:p>
            <a:pPr marL="514350" indent="-514350" fontAlgn="auto">
              <a:spcAft>
                <a:spcPts val="0"/>
              </a:spcAft>
              <a:buClr>
                <a:schemeClr val="tx1">
                  <a:shade val="95000"/>
                </a:schemeClr>
              </a:buClr>
              <a:buFont typeface="+mj-lt"/>
              <a:buAutoNum type="arabicPeriod"/>
              <a:defRPr/>
            </a:pPr>
            <a:r>
              <a:rPr lang="en-US" dirty="0" smtClean="0"/>
              <a:t>Try to be specific</a:t>
            </a:r>
          </a:p>
          <a:p>
            <a:pPr marL="514350" indent="-514350" fontAlgn="auto">
              <a:spcAft>
                <a:spcPts val="0"/>
              </a:spcAft>
              <a:buClr>
                <a:schemeClr val="tx1">
                  <a:shade val="95000"/>
                </a:schemeClr>
              </a:buClr>
              <a:buFont typeface="+mj-lt"/>
              <a:buAutoNum type="arabicPeriod"/>
              <a:defRPr/>
            </a:pPr>
            <a:r>
              <a:rPr lang="en-US" dirty="0" smtClean="0"/>
              <a:t>Brainstorm possible questions</a:t>
            </a:r>
          </a:p>
          <a:p>
            <a:pPr marL="514350" indent="-514350" fontAlgn="auto">
              <a:spcAft>
                <a:spcPts val="0"/>
              </a:spcAft>
              <a:buClr>
                <a:schemeClr val="tx1">
                  <a:shade val="95000"/>
                </a:schemeClr>
              </a:buClr>
              <a:buFont typeface="+mj-lt"/>
              <a:buAutoNum type="arabicPeriod"/>
              <a:defRPr/>
            </a:pPr>
            <a:r>
              <a:rPr lang="en-US" dirty="0" smtClean="0"/>
              <a:t>Brainstorm arguments</a:t>
            </a:r>
          </a:p>
          <a:p>
            <a:pPr marL="514350" indent="-514350" fontAlgn="auto">
              <a:spcAft>
                <a:spcPts val="0"/>
              </a:spcAft>
              <a:buClr>
                <a:schemeClr val="tx1">
                  <a:shade val="95000"/>
                </a:schemeClr>
              </a:buClr>
              <a:buFont typeface="+mj-lt"/>
              <a:buAutoNum type="arabicPeriod"/>
              <a:defRPr/>
            </a:pPr>
            <a:r>
              <a:rPr lang="en-US" dirty="0" smtClean="0"/>
              <a:t>Take a stance</a:t>
            </a:r>
          </a:p>
          <a:p>
            <a:pPr marL="514350" indent="-514350" fontAlgn="auto">
              <a:spcAft>
                <a:spcPts val="0"/>
              </a:spcAft>
              <a:buClr>
                <a:schemeClr val="tx1">
                  <a:shade val="95000"/>
                </a:schemeClr>
              </a:buClr>
              <a:buFont typeface="+mj-lt"/>
              <a:buAutoNum type="arabicPeriod"/>
              <a:defRPr/>
            </a:pP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Check this out!</a:t>
            </a:r>
            <a:endParaRPr lang="en-US" dirty="0"/>
          </a:p>
        </p:txBody>
      </p:sp>
      <p:pic>
        <p:nvPicPr>
          <p:cNvPr id="28674" name="Picture 2">
            <a:hlinkClick r:id="rId3"/>
          </p:cNvPr>
          <p:cNvPicPr>
            <a:picLocks noGrp="1" noChangeAspect="1" noChangeArrowheads="1"/>
          </p:cNvPicPr>
          <p:nvPr>
            <p:ph idx="1"/>
          </p:nvPr>
        </p:nvPicPr>
        <p:blipFill>
          <a:blip r:embed="rId4"/>
          <a:srcRect/>
          <a:stretch>
            <a:fillRect/>
          </a:stretch>
        </p:blipFill>
        <p:spPr>
          <a:xfrm>
            <a:off x="2743200" y="1828800"/>
            <a:ext cx="3657600" cy="1870075"/>
          </a:xfrm>
        </p:spPr>
      </p:pic>
      <p:sp>
        <p:nvSpPr>
          <p:cNvPr id="28675" name="TextBox 4"/>
          <p:cNvSpPr txBox="1">
            <a:spLocks noChangeArrowheads="1"/>
          </p:cNvSpPr>
          <p:nvPr/>
        </p:nvSpPr>
        <p:spPr bwMode="auto">
          <a:xfrm>
            <a:off x="1524000" y="4267200"/>
            <a:ext cx="6324600" cy="1200150"/>
          </a:xfrm>
          <a:prstGeom prst="rect">
            <a:avLst/>
          </a:prstGeom>
          <a:noFill/>
          <a:ln w="9525">
            <a:noFill/>
            <a:miter lim="800000"/>
            <a:headEnd/>
            <a:tailEnd/>
          </a:ln>
        </p:spPr>
        <p:txBody>
          <a:bodyPr>
            <a:spAutoFit/>
          </a:bodyPr>
          <a:lstStyle/>
          <a:p>
            <a:r>
              <a:rPr lang="en-US">
                <a:latin typeface="Book Antiqua" pitchFamily="18" charset="0"/>
              </a:rPr>
              <a:t>SIRS Researcher provides magazine and newspaper articles as well as other documents on social, scientific, health, historic, economic, political, and global issues specifically chosen for upper elementary and high school students.</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90</TotalTime>
  <Words>499</Words>
  <Application>Microsoft Office PowerPoint</Application>
  <PresentationFormat>On-screen Show (4:3)</PresentationFormat>
  <Paragraphs>81</Paragraphs>
  <Slides>8</Slides>
  <Notes>8</Notes>
  <HiddenSlides>0</HiddenSlides>
  <MMClips>0</MMClips>
  <ScaleCrop>false</ScaleCrop>
  <HeadingPairs>
    <vt:vector size="6" baseType="variant">
      <vt:variant>
        <vt:lpstr>Fonts Used</vt:lpstr>
      </vt:variant>
      <vt:variant>
        <vt:i4>7</vt:i4>
      </vt:variant>
      <vt:variant>
        <vt:lpstr>Design Template</vt:lpstr>
      </vt:variant>
      <vt:variant>
        <vt:i4>2</vt:i4>
      </vt:variant>
      <vt:variant>
        <vt:lpstr>Slide Titles</vt:lpstr>
      </vt:variant>
      <vt:variant>
        <vt:i4>8</vt:i4>
      </vt:variant>
    </vt:vector>
  </HeadingPairs>
  <TitlesOfParts>
    <vt:vector size="17" baseType="lpstr">
      <vt:lpstr>Book Antiqua</vt:lpstr>
      <vt:lpstr>Arial</vt:lpstr>
      <vt:lpstr>Lucida Sans</vt:lpstr>
      <vt:lpstr>Wingdings 2</vt:lpstr>
      <vt:lpstr>Wingdings</vt:lpstr>
      <vt:lpstr>Wingdings 3</vt:lpstr>
      <vt:lpstr>Calibri</vt:lpstr>
      <vt:lpstr>Apex</vt:lpstr>
      <vt:lpstr>Apex</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Maria Cortez</dc:creator>
  <cp:lastModifiedBy>Chicago Public Schools</cp:lastModifiedBy>
  <cp:revision>12</cp:revision>
  <dcterms:created xsi:type="dcterms:W3CDTF">2010-09-30T01:08:56Z</dcterms:created>
  <dcterms:modified xsi:type="dcterms:W3CDTF">2010-10-28T22:50:07Z</dcterms:modified>
</cp:coreProperties>
</file>